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Bricolage Grotesque Extra Bold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slideLayout" Target="../slideLayouts/slideLayout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image" Target="../media/image-6-14.svg"/><Relationship Id="rId15" Type="http://schemas.openxmlformats.org/officeDocument/2006/relationships/slideLayout" Target="../slideLayouts/slideLayout7.xml"/><Relationship Id="rId1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image" Target="../media/image-7-13.png"/><Relationship Id="rId14" Type="http://schemas.openxmlformats.org/officeDocument/2006/relationships/image" Target="../media/image-7-14.svg"/><Relationship Id="rId15" Type="http://schemas.openxmlformats.org/officeDocument/2006/relationships/slideLayout" Target="../slideLayouts/slideLayout8.xml"/><Relationship Id="rId1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9863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SWASHAKTI: Women-Led Hygienic &amp; Sustainable Pad Micro-Enterprise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Theme: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Livelihood Generation &amp; Women-Led Enterprises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44441"/>
            <a:ext cx="30607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Problem &amp; Opportunity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96835" y="181129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Problem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396835" y="213729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 60% of rural women lack access to hygienic menstrual products, leading to serious health risks.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35839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Unsafe menstrual practices contribute to infections and increased absenteeism from school and work.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57948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critical shortage of stable income opportunities hinders economic independence for many women.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80058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Commercially available pads are often expensive and contribute to non-biodegradable waste.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302168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Rural markets suffer from weak and unreliable distribution networks, limiting access to essential goods.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7461171" y="181129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Opportunity</a:t>
            </a:r>
            <a:endParaRPr lang="en-US" sz="13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2151459"/>
            <a:ext cx="6780014" cy="678001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61171" y="905898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 presents a fertile ground for change with: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461171" y="934247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Rapidly rising digital adoption even in remote areas.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7461171" y="956357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robust ecosystem of Self-Help Groups (SHGs) ready for engagement.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7461171" y="978467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demand for affordable, eco-friendly menstrual products.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61171" y="1000577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government initiatives supporting women-led micro-enterprises.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014" y="389930"/>
            <a:ext cx="3583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Our Solution: SWASHAKTI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96014" y="800933"/>
            <a:ext cx="431018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 Women-Run Micro-Enterprise Network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96014" y="1279208"/>
            <a:ext cx="13638371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decentralized model empowering trained women to create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BIS-standardized, biodegradable sanitary pads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using locally sourced materials.</a:t>
            </a:r>
            <a:endParaRPr lang="en-US" sz="1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1311" y="1759387"/>
            <a:ext cx="2487216" cy="1700689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874" y="1759387"/>
            <a:ext cx="2487216" cy="1700689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96014" y="3926086"/>
            <a:ext cx="4451628" cy="1270992"/>
          </a:xfrm>
          <a:prstGeom prst="roundRect">
            <a:avLst>
              <a:gd name="adj" fmla="val 5756"/>
            </a:avLst>
          </a:prstGeom>
          <a:solidFill>
            <a:srgbClr val="090E3F"/>
          </a:solidFill>
          <a:ln/>
        </p:spPr>
      </p:sp>
      <p:sp>
        <p:nvSpPr>
          <p:cNvPr id="8" name="Shape 4"/>
          <p:cNvSpPr/>
          <p:nvPr/>
        </p:nvSpPr>
        <p:spPr>
          <a:xfrm>
            <a:off x="496014" y="3910846"/>
            <a:ext cx="4451628" cy="60960"/>
          </a:xfrm>
          <a:prstGeom prst="roundRect">
            <a:avLst>
              <a:gd name="adj" fmla="val 97649"/>
            </a:avLst>
          </a:prstGeom>
          <a:solidFill>
            <a:srgbClr val="EEAEF6"/>
          </a:solidFill>
          <a:ln/>
        </p:spPr>
      </p:sp>
      <p:sp>
        <p:nvSpPr>
          <p:cNvPr id="9" name="Shape 5"/>
          <p:cNvSpPr/>
          <p:nvPr/>
        </p:nvSpPr>
        <p:spPr>
          <a:xfrm>
            <a:off x="2509183" y="3713559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EEAEF6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6699" y="3841075"/>
            <a:ext cx="170021" cy="1700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52939" y="4280297"/>
            <a:ext cx="1771531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Local Production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52939" y="4586764"/>
            <a:ext cx="4137779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 units (5-15 women) drive community-level manufacturing.</a:t>
            </a:r>
            <a:endParaRPr lang="en-US" sz="1100" dirty="0"/>
          </a:p>
        </p:txBody>
      </p:sp>
      <p:sp>
        <p:nvSpPr>
          <p:cNvPr id="13" name="Shape 8"/>
          <p:cNvSpPr/>
          <p:nvPr/>
        </p:nvSpPr>
        <p:spPr>
          <a:xfrm>
            <a:off x="5089327" y="3926086"/>
            <a:ext cx="4451628" cy="1270992"/>
          </a:xfrm>
          <a:prstGeom prst="roundRect">
            <a:avLst>
              <a:gd name="adj" fmla="val 5756"/>
            </a:avLst>
          </a:prstGeom>
          <a:solidFill>
            <a:srgbClr val="090E3F"/>
          </a:solidFill>
          <a:ln/>
        </p:spPr>
      </p:sp>
      <p:sp>
        <p:nvSpPr>
          <p:cNvPr id="14" name="Shape 9"/>
          <p:cNvSpPr/>
          <p:nvPr/>
        </p:nvSpPr>
        <p:spPr>
          <a:xfrm>
            <a:off x="5089327" y="3910846"/>
            <a:ext cx="4451628" cy="60960"/>
          </a:xfrm>
          <a:prstGeom prst="roundRect">
            <a:avLst>
              <a:gd name="adj" fmla="val 97649"/>
            </a:avLst>
          </a:prstGeom>
          <a:solidFill>
            <a:srgbClr val="EEAEF6"/>
          </a:solidFill>
          <a:ln/>
        </p:spPr>
      </p:sp>
      <p:sp>
        <p:nvSpPr>
          <p:cNvPr id="15" name="Shape 10"/>
          <p:cNvSpPr/>
          <p:nvPr/>
        </p:nvSpPr>
        <p:spPr>
          <a:xfrm>
            <a:off x="7102495" y="3713559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EEAEF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0011" y="3841075"/>
            <a:ext cx="170021" cy="17002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246251" y="4280297"/>
            <a:ext cx="1771531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Quality Check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5246251" y="4586764"/>
            <a:ext cx="4137779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app for real-time quality assurance (sealing, size, contamination).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9682639" y="3926086"/>
            <a:ext cx="4451628" cy="1270992"/>
          </a:xfrm>
          <a:prstGeom prst="roundRect">
            <a:avLst>
              <a:gd name="adj" fmla="val 5756"/>
            </a:avLst>
          </a:prstGeom>
          <a:solidFill>
            <a:srgbClr val="090E3F"/>
          </a:solidFill>
          <a:ln/>
        </p:spPr>
      </p:sp>
      <p:sp>
        <p:nvSpPr>
          <p:cNvPr id="20" name="Shape 14"/>
          <p:cNvSpPr/>
          <p:nvPr/>
        </p:nvSpPr>
        <p:spPr>
          <a:xfrm>
            <a:off x="9682639" y="3910846"/>
            <a:ext cx="4451628" cy="60960"/>
          </a:xfrm>
          <a:prstGeom prst="roundRect">
            <a:avLst>
              <a:gd name="adj" fmla="val 97649"/>
            </a:avLst>
          </a:prstGeom>
          <a:solidFill>
            <a:srgbClr val="EEAEF6"/>
          </a:solidFill>
          <a:ln/>
        </p:spPr>
      </p:sp>
      <p:sp>
        <p:nvSpPr>
          <p:cNvPr id="21" name="Shape 15"/>
          <p:cNvSpPr/>
          <p:nvPr/>
        </p:nvSpPr>
        <p:spPr>
          <a:xfrm>
            <a:off x="11695807" y="3713559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EEAEF6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23323" y="3841075"/>
            <a:ext cx="170021" cy="17002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839563" y="4280297"/>
            <a:ext cx="1771531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Eco-Friendly Tech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9839563" y="4586764"/>
            <a:ext cx="4137779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Utilizing sustainable materials like banana fiber and bamboo pulp.</a:t>
            </a:r>
            <a:endParaRPr lang="en-US" sz="1100" dirty="0"/>
          </a:p>
        </p:txBody>
      </p:sp>
      <p:sp>
        <p:nvSpPr>
          <p:cNvPr id="25" name="Shape 18"/>
          <p:cNvSpPr/>
          <p:nvPr/>
        </p:nvSpPr>
        <p:spPr>
          <a:xfrm>
            <a:off x="496014" y="5551289"/>
            <a:ext cx="6748224" cy="1044297"/>
          </a:xfrm>
          <a:prstGeom prst="roundRect">
            <a:avLst>
              <a:gd name="adj" fmla="val 7005"/>
            </a:avLst>
          </a:prstGeom>
          <a:solidFill>
            <a:srgbClr val="090E3F"/>
          </a:solidFill>
          <a:ln/>
        </p:spPr>
      </p:sp>
      <p:sp>
        <p:nvSpPr>
          <p:cNvPr id="26" name="Shape 19"/>
          <p:cNvSpPr/>
          <p:nvPr/>
        </p:nvSpPr>
        <p:spPr>
          <a:xfrm>
            <a:off x="496014" y="5536049"/>
            <a:ext cx="6748224" cy="60960"/>
          </a:xfrm>
          <a:prstGeom prst="roundRect">
            <a:avLst>
              <a:gd name="adj" fmla="val 97649"/>
            </a:avLst>
          </a:prstGeom>
          <a:solidFill>
            <a:srgbClr val="EEAEF6"/>
          </a:solidFill>
          <a:ln/>
        </p:spPr>
      </p:sp>
      <p:sp>
        <p:nvSpPr>
          <p:cNvPr id="27" name="Shape 20"/>
          <p:cNvSpPr/>
          <p:nvPr/>
        </p:nvSpPr>
        <p:spPr>
          <a:xfrm>
            <a:off x="3657540" y="5338763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EEAEF6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85056" y="5466278"/>
            <a:ext cx="170021" cy="170021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652939" y="5905500"/>
            <a:ext cx="255234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Marketplace &amp; Subscriptions</a:t>
            </a:r>
            <a:endParaRPr lang="en-US" sz="1350" dirty="0"/>
          </a:p>
        </p:txBody>
      </p:sp>
      <p:sp>
        <p:nvSpPr>
          <p:cNvPr id="30" name="Text 22"/>
          <p:cNvSpPr/>
          <p:nvPr/>
        </p:nvSpPr>
        <p:spPr>
          <a:xfrm>
            <a:off x="652939" y="6211967"/>
            <a:ext cx="6434376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Diverse sales channels: direct, bulk, and recurring subscriptions.</a:t>
            </a:r>
            <a:endParaRPr lang="en-US" sz="1100" dirty="0"/>
          </a:p>
        </p:txBody>
      </p:sp>
      <p:sp>
        <p:nvSpPr>
          <p:cNvPr id="31" name="Shape 23"/>
          <p:cNvSpPr/>
          <p:nvPr/>
        </p:nvSpPr>
        <p:spPr>
          <a:xfrm>
            <a:off x="7385923" y="5551289"/>
            <a:ext cx="6748343" cy="1044297"/>
          </a:xfrm>
          <a:prstGeom prst="roundRect">
            <a:avLst>
              <a:gd name="adj" fmla="val 7005"/>
            </a:avLst>
          </a:prstGeom>
          <a:solidFill>
            <a:srgbClr val="090E3F"/>
          </a:solidFill>
          <a:ln/>
        </p:spPr>
      </p:sp>
      <p:sp>
        <p:nvSpPr>
          <p:cNvPr id="32" name="Shape 24"/>
          <p:cNvSpPr/>
          <p:nvPr/>
        </p:nvSpPr>
        <p:spPr>
          <a:xfrm>
            <a:off x="7385923" y="5536049"/>
            <a:ext cx="6748343" cy="60960"/>
          </a:xfrm>
          <a:prstGeom prst="roundRect">
            <a:avLst>
              <a:gd name="adj" fmla="val 97649"/>
            </a:avLst>
          </a:prstGeom>
          <a:solidFill>
            <a:srgbClr val="EEAEF6"/>
          </a:solidFill>
          <a:ln/>
        </p:spPr>
      </p:sp>
      <p:sp>
        <p:nvSpPr>
          <p:cNvPr id="33" name="Shape 25"/>
          <p:cNvSpPr/>
          <p:nvPr/>
        </p:nvSpPr>
        <p:spPr>
          <a:xfrm>
            <a:off x="10547449" y="5338763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EEAEF6"/>
          </a:solidFill>
          <a:ln/>
        </p:spPr>
      </p:sp>
      <p:pic>
        <p:nvPicPr>
          <p:cNvPr id="34" name="Image 6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74965" y="5466278"/>
            <a:ext cx="170021" cy="170021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7542848" y="5905500"/>
            <a:ext cx="207823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Education &amp; Awareness</a:t>
            </a:r>
            <a:endParaRPr lang="en-US" sz="1350" dirty="0"/>
          </a:p>
        </p:txBody>
      </p:sp>
      <p:sp>
        <p:nvSpPr>
          <p:cNvPr id="36" name="Text 27"/>
          <p:cNvSpPr/>
          <p:nvPr/>
        </p:nvSpPr>
        <p:spPr>
          <a:xfrm>
            <a:off x="7542848" y="6211967"/>
            <a:ext cx="643449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Promoting menstrual hygiene education within local communities.</a:t>
            </a:r>
            <a:endParaRPr lang="en-US" sz="1100" dirty="0"/>
          </a:p>
        </p:txBody>
      </p:sp>
      <p:sp>
        <p:nvSpPr>
          <p:cNvPr id="37" name="Text 28"/>
          <p:cNvSpPr/>
          <p:nvPr/>
        </p:nvSpPr>
        <p:spPr>
          <a:xfrm>
            <a:off x="708541" y="6967538"/>
            <a:ext cx="212586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Why It Works</a:t>
            </a:r>
            <a:endParaRPr lang="en-US" sz="1650" dirty="0"/>
          </a:p>
        </p:txBody>
      </p:sp>
      <p:sp>
        <p:nvSpPr>
          <p:cNvPr id="38" name="Text 29"/>
          <p:cNvSpPr/>
          <p:nvPr/>
        </p:nvSpPr>
        <p:spPr>
          <a:xfrm>
            <a:off x="708541" y="7445812"/>
            <a:ext cx="13425845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✔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Ultra-low cost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✔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Local ownership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✔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High social acceptability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✔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Environment-friendly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✔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Scalable micro-franchise model</a:t>
            </a:r>
            <a:endParaRPr lang="en-US" sz="1100" dirty="0"/>
          </a:p>
        </p:txBody>
      </p:sp>
      <p:sp>
        <p:nvSpPr>
          <p:cNvPr id="39" name="Shape 30"/>
          <p:cNvSpPr/>
          <p:nvPr/>
        </p:nvSpPr>
        <p:spPr>
          <a:xfrm>
            <a:off x="496014" y="6755011"/>
            <a:ext cx="15240" cy="1084540"/>
          </a:xfrm>
          <a:prstGeom prst="rect">
            <a:avLst/>
          </a:prstGeom>
          <a:solidFill>
            <a:srgbClr val="EEAEF6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638770"/>
            <a:ext cx="7861340" cy="509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Business Model: Feasible + Sustainable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13184" y="1657469"/>
            <a:ext cx="3056930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Streams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3184" y="2243376"/>
            <a:ext cx="635341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Sales: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Biodegradable pads, panty liners, and comprehensive hygiene kits.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3184" y="2966918"/>
            <a:ext cx="635341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Bulk Orders: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Partnerships with schools, anganwadis (rural child care centers), NGOs, and CSR initiatives.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3184" y="3690461"/>
            <a:ext cx="635341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Model: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Affordable ₹49/month hygiene kits specifically for school girls.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3184" y="4414004"/>
            <a:ext cx="635341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SWASHAKTI Franchise Kit: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Includes machinery, raw materials, branding, and comprehensive training.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3184" y="5137547"/>
            <a:ext cx="635341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Marketplace Commission: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10% fee on all online sales generated through our platform.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1423" y="1657469"/>
            <a:ext cx="3056930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Cost Structure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71423" y="2243376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Procurement of sustainable raw materials.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1423" y="2640806"/>
            <a:ext cx="635341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Extensive training and skill development programs for women artisans.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1423" y="3364349"/>
            <a:ext cx="635341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 machine maintenance to ensure continuous production.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1423" y="4087892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Eco-friendly packaging design and production.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71423" y="4485323"/>
            <a:ext cx="635341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Ongoing app development and maintenance for quality control, alongside establishing quality labs.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3184" y="6090285"/>
            <a:ext cx="13204031" cy="1500426"/>
          </a:xfrm>
          <a:prstGeom prst="roundRect">
            <a:avLst>
              <a:gd name="adj" fmla="val 5705"/>
            </a:avLst>
          </a:prstGeom>
          <a:solidFill>
            <a:srgbClr val="282D5E"/>
          </a:solidFill>
          <a:ln/>
        </p:spPr>
      </p:sp>
      <p:sp>
        <p:nvSpPr>
          <p:cNvPr id="16" name="Shape 14"/>
          <p:cNvSpPr/>
          <p:nvPr/>
        </p:nvSpPr>
        <p:spPr>
          <a:xfrm>
            <a:off x="713184" y="6090285"/>
            <a:ext cx="4401264" cy="1500426"/>
          </a:xfrm>
          <a:prstGeom prst="roundRect">
            <a:avLst>
              <a:gd name="adj" fmla="val 5705"/>
            </a:avLst>
          </a:prstGeom>
          <a:solidFill>
            <a:srgbClr val="EEAEF6"/>
          </a:solidFill>
          <a:ln/>
        </p:spPr>
      </p:sp>
      <p:sp>
        <p:nvSpPr>
          <p:cNvPr id="17" name="Text 15"/>
          <p:cNvSpPr/>
          <p:nvPr/>
        </p:nvSpPr>
        <p:spPr>
          <a:xfrm>
            <a:off x="916900" y="6294001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Financial Feasibility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916900" y="6734770"/>
            <a:ext cx="3993832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Break-even in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5–6 months per unit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14449" y="6090285"/>
            <a:ext cx="4401383" cy="1500426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0" name="Shape 18"/>
          <p:cNvSpPr/>
          <p:nvPr/>
        </p:nvSpPr>
        <p:spPr>
          <a:xfrm>
            <a:off x="5114449" y="6090285"/>
            <a:ext cx="22860" cy="1500426"/>
          </a:xfrm>
          <a:prstGeom prst="roundRect">
            <a:avLst>
              <a:gd name="adj" fmla="val 374437"/>
            </a:avLst>
          </a:prstGeom>
          <a:solidFill>
            <a:srgbClr val="D494DC"/>
          </a:solidFill>
          <a:ln/>
        </p:spPr>
      </p:sp>
      <p:sp>
        <p:nvSpPr>
          <p:cNvPr id="21" name="Text 19"/>
          <p:cNvSpPr/>
          <p:nvPr/>
        </p:nvSpPr>
        <p:spPr>
          <a:xfrm>
            <a:off x="5318165" y="6294001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5318165" y="6734770"/>
            <a:ext cx="3993952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Profit margin per pad: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20–30%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9515832" y="6090285"/>
            <a:ext cx="4401383" cy="1500426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4" name="Shape 22"/>
          <p:cNvSpPr/>
          <p:nvPr/>
        </p:nvSpPr>
        <p:spPr>
          <a:xfrm>
            <a:off x="9515832" y="6090285"/>
            <a:ext cx="22860" cy="1500426"/>
          </a:xfrm>
          <a:prstGeom prst="roundRect">
            <a:avLst>
              <a:gd name="adj" fmla="val 374437"/>
            </a:avLst>
          </a:prstGeom>
          <a:solidFill>
            <a:srgbClr val="D494DC"/>
          </a:solidFill>
          <a:ln/>
        </p:spPr>
      </p:sp>
      <p:sp>
        <p:nvSpPr>
          <p:cNvPr id="25" name="Text 23"/>
          <p:cNvSpPr/>
          <p:nvPr/>
        </p:nvSpPr>
        <p:spPr>
          <a:xfrm>
            <a:off x="9719548" y="6294001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9719548" y="6734770"/>
            <a:ext cx="3993952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income for women: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₹6,000–₹12,000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Scalability Strategy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221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phased approach ensures sustainable growth and widespread impact.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131094"/>
            <a:ext cx="13836729" cy="54586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9266" y="3021584"/>
            <a:ext cx="2752586" cy="374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Phase 1: Pilot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549266" y="3502611"/>
            <a:ext cx="2752586" cy="599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 women trained; 3 units established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971377" y="3244205"/>
            <a:ext cx="2752586" cy="749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Phase 2: Expansion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971377" y="4099732"/>
            <a:ext cx="2752586" cy="599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 women; 15 production units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9433435" y="3021584"/>
            <a:ext cx="2752586" cy="749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Phase 3: National Scale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9433435" y="3877112"/>
            <a:ext cx="2752586" cy="898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10,000 women; 200 units; wide distribution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396835" y="671726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396835" y="6894671"/>
            <a:ext cx="4536638" cy="1524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3" name="Text 10"/>
          <p:cNvSpPr/>
          <p:nvPr/>
        </p:nvSpPr>
        <p:spPr>
          <a:xfrm>
            <a:off x="396835" y="6981825"/>
            <a:ext cx="162175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Phase 1: Pilot (1 District)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396835" y="7226975"/>
            <a:ext cx="45366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 women undergo comprehensive training.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396835" y="7448074"/>
            <a:ext cx="45366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Establishment of 3 initial production units.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396835" y="7669173"/>
            <a:ext cx="45366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Targeting 10,000 pads/month production capacity.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5046821" y="671726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850" dirty="0"/>
          </a:p>
        </p:txBody>
      </p:sp>
      <p:sp>
        <p:nvSpPr>
          <p:cNvPr id="18" name="Shape 15"/>
          <p:cNvSpPr/>
          <p:nvPr/>
        </p:nvSpPr>
        <p:spPr>
          <a:xfrm>
            <a:off x="5046821" y="6894671"/>
            <a:ext cx="4536638" cy="1524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9" name="Text 16"/>
          <p:cNvSpPr/>
          <p:nvPr/>
        </p:nvSpPr>
        <p:spPr>
          <a:xfrm>
            <a:off x="5046821" y="6981825"/>
            <a:ext cx="224956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Phase 2: Expansion (10 Districts)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046821" y="7226975"/>
            <a:ext cx="45366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 of a centralized digital marketplace.</a:t>
            </a:r>
            <a:endParaRPr lang="en-US" sz="850" dirty="0"/>
          </a:p>
        </p:txBody>
      </p:sp>
      <p:sp>
        <p:nvSpPr>
          <p:cNvPr id="21" name="Text 18"/>
          <p:cNvSpPr/>
          <p:nvPr/>
        </p:nvSpPr>
        <p:spPr>
          <a:xfrm>
            <a:off x="5046821" y="7448074"/>
            <a:ext cx="45366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Rollout of the micro-franchise model.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5046821" y="7669173"/>
            <a:ext cx="45366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partnerships with NGOs, SHGs, and CSR programs.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9696807" y="671726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850" dirty="0"/>
          </a:p>
        </p:txBody>
      </p:sp>
      <p:sp>
        <p:nvSpPr>
          <p:cNvPr id="24" name="Shape 21"/>
          <p:cNvSpPr/>
          <p:nvPr/>
        </p:nvSpPr>
        <p:spPr>
          <a:xfrm>
            <a:off x="9696807" y="6894671"/>
            <a:ext cx="4536638" cy="1524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5" name="Text 22"/>
          <p:cNvSpPr/>
          <p:nvPr/>
        </p:nvSpPr>
        <p:spPr>
          <a:xfrm>
            <a:off x="9696807" y="6981825"/>
            <a:ext cx="162615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Phase 3: National Scale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9696807" y="7226975"/>
            <a:ext cx="45366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Expansion to 200+ production units across India.</a:t>
            </a:r>
            <a:endParaRPr lang="en-US" sz="850" dirty="0"/>
          </a:p>
        </p:txBody>
      </p:sp>
      <p:sp>
        <p:nvSpPr>
          <p:cNvPr id="27" name="Text 24"/>
          <p:cNvSpPr/>
          <p:nvPr/>
        </p:nvSpPr>
        <p:spPr>
          <a:xfrm>
            <a:off x="9696807" y="7448074"/>
            <a:ext cx="45366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Impacting over 500,000 women directly and indirectly.</a:t>
            </a:r>
            <a:endParaRPr lang="en-US" sz="850" dirty="0"/>
          </a:p>
        </p:txBody>
      </p:sp>
      <p:sp>
        <p:nvSpPr>
          <p:cNvPr id="28" name="Text 25"/>
          <p:cNvSpPr/>
          <p:nvPr/>
        </p:nvSpPr>
        <p:spPr>
          <a:xfrm>
            <a:off x="9696807" y="7669173"/>
            <a:ext cx="453663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diversification to include baby diapers, cloth pads, and wellness products.</a:t>
            </a:r>
            <a:endParaRPr lang="en-US" sz="850" dirty="0"/>
          </a:p>
        </p:txBody>
      </p:sp>
      <p:sp>
        <p:nvSpPr>
          <p:cNvPr id="29" name="Shape 26"/>
          <p:cNvSpPr/>
          <p:nvPr/>
        </p:nvSpPr>
        <p:spPr>
          <a:xfrm>
            <a:off x="396835" y="8244602"/>
            <a:ext cx="13836729" cy="1594366"/>
          </a:xfrm>
          <a:prstGeom prst="roundRect">
            <a:avLst>
              <a:gd name="adj" fmla="val 2988"/>
            </a:avLst>
          </a:prstGeom>
          <a:solidFill>
            <a:srgbClr val="3E0845"/>
          </a:solidFill>
          <a:ln/>
        </p:spPr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3" y="8391763"/>
            <a:ext cx="177165" cy="141684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800695" y="838628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Why It Scales</a:t>
            </a:r>
            <a:endParaRPr lang="en-US" sz="1100" dirty="0"/>
          </a:p>
        </p:txBody>
      </p:sp>
      <p:sp>
        <p:nvSpPr>
          <p:cNvPr id="32" name="Text 28"/>
          <p:cNvSpPr/>
          <p:nvPr/>
        </p:nvSpPr>
        <p:spPr>
          <a:xfrm>
            <a:off x="800695" y="8676799"/>
            <a:ext cx="133195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Simple, low-tech production process for easy replication.</a:t>
            </a:r>
            <a:endParaRPr lang="en-US" sz="850" dirty="0"/>
          </a:p>
        </p:txBody>
      </p:sp>
      <p:sp>
        <p:nvSpPr>
          <p:cNvPr id="33" name="Text 29"/>
          <p:cNvSpPr/>
          <p:nvPr/>
        </p:nvSpPr>
        <p:spPr>
          <a:xfrm>
            <a:off x="800695" y="8897898"/>
            <a:ext cx="133195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market demand ensures sustained growth.</a:t>
            </a:r>
            <a:endParaRPr lang="en-US" sz="850" dirty="0"/>
          </a:p>
        </p:txBody>
      </p:sp>
      <p:sp>
        <p:nvSpPr>
          <p:cNvPr id="34" name="Text 30"/>
          <p:cNvSpPr/>
          <p:nvPr/>
        </p:nvSpPr>
        <p:spPr>
          <a:xfrm>
            <a:off x="800695" y="9118997"/>
            <a:ext cx="133195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community acceptance fosters local ownership.</a:t>
            </a:r>
            <a:endParaRPr lang="en-US" sz="850" dirty="0"/>
          </a:p>
        </p:txBody>
      </p:sp>
      <p:sp>
        <p:nvSpPr>
          <p:cNvPr id="35" name="Text 31"/>
          <p:cNvSpPr/>
          <p:nvPr/>
        </p:nvSpPr>
        <p:spPr>
          <a:xfrm>
            <a:off x="800695" y="9340096"/>
            <a:ext cx="133195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Portable micro-franchise model enables rapid deployment.</a:t>
            </a:r>
            <a:endParaRPr lang="en-US" sz="850" dirty="0"/>
          </a:p>
        </p:txBody>
      </p:sp>
      <p:sp>
        <p:nvSpPr>
          <p:cNvPr id="36" name="Text 32"/>
          <p:cNvSpPr/>
          <p:nvPr/>
        </p:nvSpPr>
        <p:spPr>
          <a:xfrm>
            <a:off x="800695" y="9561195"/>
            <a:ext cx="133195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BIS standardization builds crucial consumer trust.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1128" y="354449"/>
            <a:ext cx="299477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Expected Social Impact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451128" y="870109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SWASHAKTI is designed to create a ripple effect, transforming lives and communities.</a:t>
            </a:r>
            <a:endParaRPr lang="en-US" sz="1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28" y="1221343"/>
            <a:ext cx="322302" cy="3223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1128" y="1704737"/>
            <a:ext cx="1828919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Women Empowerment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451128" y="1983462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Stable income for 500+ women in Year 1.</a:t>
            </a:r>
            <a:endParaRPr lang="en-US" sz="1000" dirty="0"/>
          </a:p>
        </p:txBody>
      </p:sp>
      <p:sp>
        <p:nvSpPr>
          <p:cNvPr id="8" name="Text 4"/>
          <p:cNvSpPr/>
          <p:nvPr/>
        </p:nvSpPr>
        <p:spPr>
          <a:xfrm>
            <a:off x="451128" y="2234684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of leadership, digital, and financial literacy skills.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451128" y="2485906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Creation of sustainable, women-owned community enterprises.</a:t>
            </a:r>
            <a:endParaRPr lang="en-US" sz="10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128" y="2949893"/>
            <a:ext cx="322302" cy="3223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51128" y="3433286"/>
            <a:ext cx="161151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Health Impact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451128" y="3712012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Promotion of safer and more hygienic menstrual practices.</a:t>
            </a:r>
            <a:endParaRPr lang="en-US" sz="1000" dirty="0"/>
          </a:p>
        </p:txBody>
      </p:sp>
      <p:sp>
        <p:nvSpPr>
          <p:cNvPr id="13" name="Text 8"/>
          <p:cNvSpPr/>
          <p:nvPr/>
        </p:nvSpPr>
        <p:spPr>
          <a:xfrm>
            <a:off x="451128" y="3963233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Projected 30% reduction in menstrual infection rates.</a:t>
            </a:r>
            <a:endParaRPr lang="en-US" sz="1000" dirty="0"/>
          </a:p>
        </p:txBody>
      </p:sp>
      <p:sp>
        <p:nvSpPr>
          <p:cNvPr id="14" name="Text 9"/>
          <p:cNvSpPr/>
          <p:nvPr/>
        </p:nvSpPr>
        <p:spPr>
          <a:xfrm>
            <a:off x="451128" y="4214455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 increase in school attendance for adolescent girls.</a:t>
            </a:r>
            <a:endParaRPr lang="en-US" sz="10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128" y="4678442"/>
            <a:ext cx="322302" cy="32230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51128" y="5161836"/>
            <a:ext cx="177141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Environmental Impact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451128" y="5440561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Production of 100% biodegradable sanitary pads.</a:t>
            </a:r>
            <a:endParaRPr lang="en-US" sz="1000" dirty="0"/>
          </a:p>
        </p:txBody>
      </p:sp>
      <p:sp>
        <p:nvSpPr>
          <p:cNvPr id="18" name="Text 12"/>
          <p:cNvSpPr/>
          <p:nvPr/>
        </p:nvSpPr>
        <p:spPr>
          <a:xfrm>
            <a:off x="451128" y="5691783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Reduction of 15–20 tons of plastic waste annually.</a:t>
            </a:r>
            <a:endParaRPr lang="en-US" sz="1000" dirty="0"/>
          </a:p>
        </p:txBody>
      </p:sp>
      <p:sp>
        <p:nvSpPr>
          <p:cNvPr id="19" name="Text 13"/>
          <p:cNvSpPr/>
          <p:nvPr/>
        </p:nvSpPr>
        <p:spPr>
          <a:xfrm>
            <a:off x="451128" y="5943005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of compost-based disposal and a pad buy-back program.</a:t>
            </a:r>
            <a:endParaRPr lang="en-US" sz="10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128" y="6406991"/>
            <a:ext cx="322302" cy="32230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51128" y="6890385"/>
            <a:ext cx="161151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Economic Impact</a:t>
            </a:r>
            <a:endParaRPr lang="en-US" sz="1250" dirty="0"/>
          </a:p>
        </p:txBody>
      </p:sp>
      <p:sp>
        <p:nvSpPr>
          <p:cNvPr id="22" name="Text 15"/>
          <p:cNvSpPr/>
          <p:nvPr/>
        </p:nvSpPr>
        <p:spPr>
          <a:xfrm>
            <a:off x="451128" y="7169110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 boost to the rural economy through local production and sales.</a:t>
            </a:r>
            <a:endParaRPr lang="en-US" sz="1000" dirty="0"/>
          </a:p>
        </p:txBody>
      </p:sp>
      <p:sp>
        <p:nvSpPr>
          <p:cNvPr id="23" name="Text 16"/>
          <p:cNvSpPr/>
          <p:nvPr/>
        </p:nvSpPr>
        <p:spPr>
          <a:xfrm>
            <a:off x="451128" y="7420332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Creation of new, sustainable job opportunities within communities.</a:t>
            </a:r>
            <a:endParaRPr lang="en-US" sz="1000" dirty="0"/>
          </a:p>
        </p:txBody>
      </p:sp>
      <p:sp>
        <p:nvSpPr>
          <p:cNvPr id="24" name="Text 17"/>
          <p:cNvSpPr/>
          <p:nvPr/>
        </p:nvSpPr>
        <p:spPr>
          <a:xfrm>
            <a:off x="451128" y="7671554"/>
            <a:ext cx="824174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Establishment of a resilient, community-driven value chain.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12455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Prototype / Model Overview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221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robust prototype encompasses all critical elements for successful deployment.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55" y="1207889"/>
            <a:ext cx="3387328" cy="338732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09" y="1207889"/>
            <a:ext cx="3387328" cy="338732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563" y="1207889"/>
            <a:ext cx="3387328" cy="3387328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617" y="1207889"/>
            <a:ext cx="3387328" cy="3387328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396835" y="4799528"/>
            <a:ext cx="4536638" cy="1106805"/>
          </a:xfrm>
          <a:prstGeom prst="roundRect">
            <a:avLst>
              <a:gd name="adj" fmla="val 4304"/>
            </a:avLst>
          </a:prstGeom>
          <a:solidFill>
            <a:srgbClr val="282D5E"/>
          </a:solidFill>
          <a:ln/>
        </p:spPr>
      </p:sp>
      <p:sp>
        <p:nvSpPr>
          <p:cNvPr id="9" name="Shape 3"/>
          <p:cNvSpPr/>
          <p:nvPr/>
        </p:nvSpPr>
        <p:spPr>
          <a:xfrm>
            <a:off x="510183" y="491287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43799"/>
          </a:solidFill>
          <a:ln/>
        </p:spPr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766" y="5006459"/>
            <a:ext cx="152995" cy="15299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10183" y="5366385"/>
            <a:ext cx="195560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Biodegradable Sanitary Pad</a:t>
            </a:r>
            <a:endParaRPr lang="en-US" sz="1100" dirty="0"/>
          </a:p>
        </p:txBody>
      </p:sp>
      <p:sp>
        <p:nvSpPr>
          <p:cNvPr id="12" name="Text 5"/>
          <p:cNvSpPr/>
          <p:nvPr/>
        </p:nvSpPr>
        <p:spPr>
          <a:xfrm>
            <a:off x="510183" y="561153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Low-cost, high-quality, meeting BIS standards.</a:t>
            </a:r>
            <a:endParaRPr lang="en-US" sz="850" dirty="0"/>
          </a:p>
        </p:txBody>
      </p:sp>
      <p:sp>
        <p:nvSpPr>
          <p:cNvPr id="13" name="Shape 6"/>
          <p:cNvSpPr/>
          <p:nvPr/>
        </p:nvSpPr>
        <p:spPr>
          <a:xfrm>
            <a:off x="5046821" y="4799528"/>
            <a:ext cx="4536638" cy="1106805"/>
          </a:xfrm>
          <a:prstGeom prst="roundRect">
            <a:avLst>
              <a:gd name="adj" fmla="val 4304"/>
            </a:avLst>
          </a:prstGeom>
          <a:solidFill>
            <a:srgbClr val="282D5E"/>
          </a:solidFill>
          <a:ln/>
        </p:spPr>
      </p:sp>
      <p:sp>
        <p:nvSpPr>
          <p:cNvPr id="14" name="Shape 7"/>
          <p:cNvSpPr/>
          <p:nvPr/>
        </p:nvSpPr>
        <p:spPr>
          <a:xfrm>
            <a:off x="5160169" y="491287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43799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3752" y="5006459"/>
            <a:ext cx="152995" cy="15299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160169" y="5366385"/>
            <a:ext cx="146327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Quality Check App</a:t>
            </a:r>
            <a:endParaRPr lang="en-US" sz="1100" dirty="0"/>
          </a:p>
        </p:txBody>
      </p:sp>
      <p:sp>
        <p:nvSpPr>
          <p:cNvPr id="17" name="Text 9"/>
          <p:cNvSpPr/>
          <p:nvPr/>
        </p:nvSpPr>
        <p:spPr>
          <a:xfrm>
            <a:off x="5160169" y="561153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consistent product excellence.</a:t>
            </a:r>
            <a:endParaRPr lang="en-US" sz="850" dirty="0"/>
          </a:p>
        </p:txBody>
      </p:sp>
      <p:sp>
        <p:nvSpPr>
          <p:cNvPr id="18" name="Shape 10"/>
          <p:cNvSpPr/>
          <p:nvPr/>
        </p:nvSpPr>
        <p:spPr>
          <a:xfrm>
            <a:off x="9696807" y="4799528"/>
            <a:ext cx="4536638" cy="1106805"/>
          </a:xfrm>
          <a:prstGeom prst="roundRect">
            <a:avLst>
              <a:gd name="adj" fmla="val 4304"/>
            </a:avLst>
          </a:prstGeom>
          <a:solidFill>
            <a:srgbClr val="282D5E"/>
          </a:solidFill>
          <a:ln/>
        </p:spPr>
      </p:sp>
      <p:sp>
        <p:nvSpPr>
          <p:cNvPr id="19" name="Shape 11"/>
          <p:cNvSpPr/>
          <p:nvPr/>
        </p:nvSpPr>
        <p:spPr>
          <a:xfrm>
            <a:off x="9810155" y="491287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43799"/>
          </a:solidFill>
          <a:ln/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3738" y="5006459"/>
            <a:ext cx="152995" cy="15299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9810155" y="5366385"/>
            <a:ext cx="154483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Branding &amp; Packaging</a:t>
            </a:r>
            <a:endParaRPr lang="en-US" sz="1100" dirty="0"/>
          </a:p>
        </p:txBody>
      </p:sp>
      <p:sp>
        <p:nvSpPr>
          <p:cNvPr id="22" name="Text 13"/>
          <p:cNvSpPr/>
          <p:nvPr/>
        </p:nvSpPr>
        <p:spPr>
          <a:xfrm>
            <a:off x="9810155" y="5611535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Attractive, informative, and sustainable.</a:t>
            </a:r>
            <a:endParaRPr lang="en-US" sz="850" dirty="0"/>
          </a:p>
        </p:txBody>
      </p:sp>
      <p:sp>
        <p:nvSpPr>
          <p:cNvPr id="23" name="Shape 14"/>
          <p:cNvSpPr/>
          <p:nvPr/>
        </p:nvSpPr>
        <p:spPr>
          <a:xfrm>
            <a:off x="396835" y="6019681"/>
            <a:ext cx="6861572" cy="1106805"/>
          </a:xfrm>
          <a:prstGeom prst="roundRect">
            <a:avLst>
              <a:gd name="adj" fmla="val 4304"/>
            </a:avLst>
          </a:prstGeom>
          <a:solidFill>
            <a:srgbClr val="282D5E"/>
          </a:solidFill>
          <a:ln/>
        </p:spPr>
      </p:sp>
      <p:sp>
        <p:nvSpPr>
          <p:cNvPr id="24" name="Shape 15"/>
          <p:cNvSpPr/>
          <p:nvPr/>
        </p:nvSpPr>
        <p:spPr>
          <a:xfrm>
            <a:off x="510183" y="613302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43799"/>
          </a:solidFill>
          <a:ln/>
        </p:spPr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766" y="6226612"/>
            <a:ext cx="152995" cy="15299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510183" y="6586538"/>
            <a:ext cx="160365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Micro-Unit Layout Map</a:t>
            </a:r>
            <a:endParaRPr lang="en-US" sz="1100" dirty="0"/>
          </a:p>
        </p:txBody>
      </p:sp>
      <p:sp>
        <p:nvSpPr>
          <p:cNvPr id="27" name="Text 17"/>
          <p:cNvSpPr/>
          <p:nvPr/>
        </p:nvSpPr>
        <p:spPr>
          <a:xfrm>
            <a:off x="510183" y="6831687"/>
            <a:ext cx="66348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for efficient local production.</a:t>
            </a:r>
            <a:endParaRPr lang="en-US" sz="850" dirty="0"/>
          </a:p>
        </p:txBody>
      </p:sp>
      <p:sp>
        <p:nvSpPr>
          <p:cNvPr id="28" name="Shape 18"/>
          <p:cNvSpPr/>
          <p:nvPr/>
        </p:nvSpPr>
        <p:spPr>
          <a:xfrm>
            <a:off x="7371755" y="6019681"/>
            <a:ext cx="6861691" cy="1106805"/>
          </a:xfrm>
          <a:prstGeom prst="roundRect">
            <a:avLst>
              <a:gd name="adj" fmla="val 4304"/>
            </a:avLst>
          </a:prstGeom>
          <a:solidFill>
            <a:srgbClr val="282D5E"/>
          </a:solidFill>
          <a:ln/>
        </p:spPr>
      </p:sp>
      <p:sp>
        <p:nvSpPr>
          <p:cNvPr id="29" name="Shape 19"/>
          <p:cNvSpPr/>
          <p:nvPr/>
        </p:nvSpPr>
        <p:spPr>
          <a:xfrm>
            <a:off x="7485102" y="613302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43799"/>
          </a:solidFill>
          <a:ln/>
        </p:spPr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78685" y="6226612"/>
            <a:ext cx="152995" cy="152995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7485102" y="6586538"/>
            <a:ext cx="192583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Awareness Program Toolkit</a:t>
            </a:r>
            <a:endParaRPr lang="en-US" sz="1100" dirty="0"/>
          </a:p>
        </p:txBody>
      </p:sp>
      <p:sp>
        <p:nvSpPr>
          <p:cNvPr id="32" name="Text 21"/>
          <p:cNvSpPr/>
          <p:nvPr/>
        </p:nvSpPr>
        <p:spPr>
          <a:xfrm>
            <a:off x="7485102" y="6831687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materials for community education.</a:t>
            </a:r>
            <a:endParaRPr lang="en-US" sz="850" dirty="0"/>
          </a:p>
        </p:txBody>
      </p:sp>
      <p:sp>
        <p:nvSpPr>
          <p:cNvPr id="33" name="Text 22"/>
          <p:cNvSpPr/>
          <p:nvPr/>
        </p:nvSpPr>
        <p:spPr>
          <a:xfrm>
            <a:off x="396835" y="7296507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Validation Metrics</a:t>
            </a:r>
            <a:endParaRPr lang="en-US" sz="1300" dirty="0"/>
          </a:p>
        </p:txBody>
      </p:sp>
      <p:sp>
        <p:nvSpPr>
          <p:cNvPr id="34" name="Shape 23"/>
          <p:cNvSpPr/>
          <p:nvPr/>
        </p:nvSpPr>
        <p:spPr>
          <a:xfrm>
            <a:off x="396835" y="7679174"/>
            <a:ext cx="13836729" cy="134588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35" name="Shape 24"/>
          <p:cNvSpPr/>
          <p:nvPr/>
        </p:nvSpPr>
        <p:spPr>
          <a:xfrm>
            <a:off x="404455" y="7686794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25"/>
          <p:cNvSpPr/>
          <p:nvPr/>
        </p:nvSpPr>
        <p:spPr>
          <a:xfrm>
            <a:off x="517922" y="7762399"/>
            <a:ext cx="39158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Feedback</a:t>
            </a:r>
            <a:endParaRPr lang="en-US" sz="850" dirty="0"/>
          </a:p>
        </p:txBody>
      </p:sp>
      <p:sp>
        <p:nvSpPr>
          <p:cNvPr id="37" name="Text 26"/>
          <p:cNvSpPr/>
          <p:nvPr/>
        </p:nvSpPr>
        <p:spPr>
          <a:xfrm>
            <a:off x="4668083" y="7762399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Collected from students and rural women to ensure product acceptance and suitability.</a:t>
            </a:r>
            <a:endParaRPr lang="en-US" sz="850" dirty="0"/>
          </a:p>
        </p:txBody>
      </p:sp>
      <p:sp>
        <p:nvSpPr>
          <p:cNvPr id="38" name="Shape 27"/>
          <p:cNvSpPr/>
          <p:nvPr/>
        </p:nvSpPr>
        <p:spPr>
          <a:xfrm>
            <a:off x="404455" y="8019455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9" name="Text 28"/>
          <p:cNvSpPr/>
          <p:nvPr/>
        </p:nvSpPr>
        <p:spPr>
          <a:xfrm>
            <a:off x="517922" y="8095059"/>
            <a:ext cx="39158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Efficiency</a:t>
            </a:r>
            <a:endParaRPr lang="en-US" sz="850" dirty="0"/>
          </a:p>
        </p:txBody>
      </p:sp>
      <p:sp>
        <p:nvSpPr>
          <p:cNvPr id="40" name="Text 29"/>
          <p:cNvSpPr/>
          <p:nvPr/>
        </p:nvSpPr>
        <p:spPr>
          <a:xfrm>
            <a:off x="4668083" y="8095059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Comparative analysis of cost per pad against major branded competitors.</a:t>
            </a:r>
            <a:endParaRPr lang="en-US" sz="850" dirty="0"/>
          </a:p>
        </p:txBody>
      </p:sp>
      <p:sp>
        <p:nvSpPr>
          <p:cNvPr id="41" name="Shape 30"/>
          <p:cNvSpPr/>
          <p:nvPr/>
        </p:nvSpPr>
        <p:spPr>
          <a:xfrm>
            <a:off x="404455" y="8352115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2" name="Text 31"/>
          <p:cNvSpPr/>
          <p:nvPr/>
        </p:nvSpPr>
        <p:spPr>
          <a:xfrm>
            <a:off x="517922" y="8427720"/>
            <a:ext cx="39158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Absorbency Test</a:t>
            </a:r>
            <a:endParaRPr lang="en-US" sz="850" dirty="0"/>
          </a:p>
        </p:txBody>
      </p:sp>
      <p:sp>
        <p:nvSpPr>
          <p:cNvPr id="43" name="Text 32"/>
          <p:cNvSpPr/>
          <p:nvPr/>
        </p:nvSpPr>
        <p:spPr>
          <a:xfrm>
            <a:off x="4668083" y="8427720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Rigorous testing according to BIS 5405 standards for performance.</a:t>
            </a:r>
            <a:endParaRPr lang="en-US" sz="850" dirty="0"/>
          </a:p>
        </p:txBody>
      </p:sp>
      <p:sp>
        <p:nvSpPr>
          <p:cNvPr id="44" name="Shape 33"/>
          <p:cNvSpPr/>
          <p:nvPr/>
        </p:nvSpPr>
        <p:spPr>
          <a:xfrm>
            <a:off x="404455" y="8684776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5" name="Text 34"/>
          <p:cNvSpPr/>
          <p:nvPr/>
        </p:nvSpPr>
        <p:spPr>
          <a:xfrm>
            <a:off x="517922" y="8760381"/>
            <a:ext cx="39158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Consistency</a:t>
            </a:r>
            <a:endParaRPr lang="en-US" sz="850" dirty="0"/>
          </a:p>
        </p:txBody>
      </p:sp>
      <p:sp>
        <p:nvSpPr>
          <p:cNvPr id="46" name="Text 35"/>
          <p:cNvSpPr/>
          <p:nvPr/>
        </p:nvSpPr>
        <p:spPr>
          <a:xfrm>
            <a:off x="4668083" y="8760381"/>
            <a:ext cx="94445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Monitored through continuous AI-assisted app checks to maintain standards.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70" y="469582"/>
            <a:ext cx="4563547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Why SWASHAKTI Will Work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9487" y="1240631"/>
            <a:ext cx="255270" cy="255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8715" y="1235393"/>
            <a:ext cx="288036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Community-First Approach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148715" y="1603296"/>
            <a:ext cx="12886015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Driven by women, for women, ensuring inclusivity and local relevance.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487" y="2221349"/>
            <a:ext cx="255270" cy="255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48715" y="2216110"/>
            <a:ext cx="26989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Triple Bottom Line Impact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148715" y="2584013"/>
            <a:ext cx="12886015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Simultaneously addresses hygiene, livelihood, and environmental goals.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487" y="3202067"/>
            <a:ext cx="255270" cy="255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8715" y="3196828"/>
            <a:ext cx="212776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BIS Standardisation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148715" y="3564731"/>
            <a:ext cx="12886015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product credibility and consumer trust through certified quality.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487" y="4182785"/>
            <a:ext cx="255270" cy="255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48715" y="4177546"/>
            <a:ext cx="316337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Strong Partnership Readiness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148715" y="4545449"/>
            <a:ext cx="12886015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existing networks like SHGs, ASHA workers, and CSR initiatives.</a:t>
            </a:r>
            <a:endParaRPr lang="en-US" sz="13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9487" y="5163503"/>
            <a:ext cx="255270" cy="255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48715" y="5158264"/>
            <a:ext cx="248162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Proven Market Demand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148715" y="5526167"/>
            <a:ext cx="12886015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clear need for affordable, accessible, and hygienic menstrual products in rural areas.</a:t>
            </a:r>
            <a:endParaRPr lang="en-US" sz="13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9487" y="6144220"/>
            <a:ext cx="255270" cy="25527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48715" y="6138982"/>
            <a:ext cx="244268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Replicable &amp; Adaptable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1148715" y="6506885"/>
            <a:ext cx="12886015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model designed for easy replication across diverse states and regions.</a:t>
            </a:r>
            <a:endParaRPr lang="en-US" sz="13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9487" y="7124938"/>
            <a:ext cx="255270" cy="25527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148715" y="7119699"/>
            <a:ext cx="212776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National Alignment</a:t>
            </a:r>
            <a:endParaRPr lang="en-US" sz="1650" dirty="0"/>
          </a:p>
        </p:txBody>
      </p:sp>
      <p:sp>
        <p:nvSpPr>
          <p:cNvPr id="23" name="Text 14"/>
          <p:cNvSpPr/>
          <p:nvPr/>
        </p:nvSpPr>
        <p:spPr>
          <a:xfrm>
            <a:off x="1148715" y="7487603"/>
            <a:ext cx="12886015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Directly supports key national priorities such as Digital India, Women-Led Development, Swachh Bharat, and Startup India.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2025-12-12T08:22:21Z</dcterms:created>
  <dcterms:modified xsi:type="dcterms:W3CDTF">2025-12-12T08:22:21Z</dcterms:modified>
</cp:coreProperties>
</file>